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952">
          <p15:clr>
            <a:srgbClr val="747775"/>
          </p15:clr>
        </p15:guide>
        <p15:guide id="2" orient="horz" pos="1008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herri S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/>
        <p:guide pos="10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15T20:31:44.435">
    <p:pos x="2841" y="1024"/>
    <p:text>There is an animation on this slide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2-15T22:55:06.554">
    <p:pos x="248" y="1068"/>
    <p:text>This slide has an animation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1cb678a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1cb678a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1cb678af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1cb678af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1c80f8a5a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1c80f8a5a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1c80f8a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1c80f8a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1c80f8a5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1c80f8a5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1c80f8a5a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1c80f8a5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1c80f8a5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1c80f8a5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1c80f8a5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1c80f8a5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1c80f8a5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1c80f8a5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1c80f8a5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1c80f8a5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1c80f8a5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1c80f8a5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1cb678af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1cb678af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0854d2684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0854d268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Train–Test Split Strategy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Dataset split into: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70% training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30% testing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Split performed </a:t>
            </a:r>
            <a:r>
              <a:rPr b="1" lang="en">
                <a:solidFill>
                  <a:schemeClr val="dk1"/>
                </a:solidFill>
              </a:rPr>
              <a:t>before model training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Random state fixed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random_state = 100</a:t>
            </a:r>
            <a:r>
              <a:rPr lang="en">
                <a:solidFill>
                  <a:schemeClr val="dk1"/>
                </a:solidFill>
              </a:rPr>
              <a:t>) to ensure reproducibility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Test set used </a:t>
            </a:r>
            <a:r>
              <a:rPr b="1" lang="en">
                <a:solidFill>
                  <a:schemeClr val="dk1"/>
                </a:solidFill>
              </a:rPr>
              <a:t>only for final evaluation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 data leakage between training and test sets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 this matters: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Ensures unbiased evaluation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Simulates performance on unseen flights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0854d268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b0854d268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model serves as our </a:t>
            </a:r>
            <a:r>
              <a:rPr b="1" lang="en">
                <a:solidFill>
                  <a:schemeClr val="dk1"/>
                </a:solidFill>
              </a:rPr>
              <a:t>baseline</a:t>
            </a:r>
            <a:r>
              <a:rPr lang="en">
                <a:solidFill>
                  <a:schemeClr val="dk1"/>
                </a:solidFill>
              </a:rPr>
              <a:t>, meaning it represents the simplest version of our approach with </a:t>
            </a:r>
            <a:r>
              <a:rPr b="1" lang="en">
                <a:solidFill>
                  <a:schemeClr val="dk1"/>
                </a:solidFill>
              </a:rPr>
              <a:t>minimal tuning or control</a:t>
            </a:r>
            <a:r>
              <a:rPr lang="en">
                <a:solidFill>
                  <a:schemeClr val="dk1"/>
                </a:solidFill>
              </a:rPr>
              <a:t>. We used a decision tree with the entropy criterion, which selects splits based on information gain.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model was configured with a </a:t>
            </a:r>
            <a:r>
              <a:rPr b="1" lang="en">
                <a:solidFill>
                  <a:schemeClr val="dk1"/>
                </a:solidFill>
              </a:rPr>
              <a:t>shallow depth of 3</a:t>
            </a:r>
            <a:r>
              <a:rPr lang="en">
                <a:solidFill>
                  <a:schemeClr val="dk1"/>
                </a:solidFill>
              </a:rPr>
              <a:t> and a </a:t>
            </a:r>
            <a:r>
              <a:rPr b="1" lang="en">
                <a:solidFill>
                  <a:schemeClr val="dk1"/>
                </a:solidFill>
              </a:rPr>
              <a:t>small minimum leaf size of 5</a:t>
            </a:r>
            <a:r>
              <a:rPr lang="en">
                <a:solidFill>
                  <a:schemeClr val="dk1"/>
                </a:solidFill>
              </a:rPr>
              <a:t>, allowing the tree to make quick, simple splits while still being flexible enough to learn patterns from the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did </a:t>
            </a:r>
            <a:r>
              <a:rPr b="1" lang="en">
                <a:solidFill>
                  <a:schemeClr val="dk1"/>
                </a:solidFill>
              </a:rPr>
              <a:t>not apply class weighting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did </a:t>
            </a:r>
            <a:r>
              <a:rPr b="1" lang="en">
                <a:solidFill>
                  <a:schemeClr val="dk1"/>
                </a:solidFill>
              </a:rPr>
              <a:t>not address class imbalance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did </a:t>
            </a:r>
            <a:r>
              <a:rPr b="1" lang="en">
                <a:solidFill>
                  <a:schemeClr val="dk1"/>
                </a:solidFill>
              </a:rPr>
              <a:t>not apply a custom threshold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model uses the </a:t>
            </a:r>
            <a:r>
              <a:rPr b="1" lang="en">
                <a:solidFill>
                  <a:schemeClr val="dk1"/>
                </a:solidFill>
              </a:rPr>
              <a:t>default 0.5 probability cutoff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model struggles to accurately identify delayed flights and tends to favor the majority class.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0854d268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b0854d268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“This model is a </a:t>
            </a:r>
            <a:r>
              <a:rPr b="1" lang="en">
                <a:solidFill>
                  <a:schemeClr val="dk1"/>
                </a:solidFill>
              </a:rPr>
              <a:t>controlled decision tree</a:t>
            </a:r>
            <a:r>
              <a:rPr lang="en">
                <a:solidFill>
                  <a:schemeClr val="dk1"/>
                </a:solidFill>
              </a:rPr>
              <a:t>, meaning we constrained the model’s complexity using parameters such as </a:t>
            </a:r>
            <a:r>
              <a:rPr b="1" lang="en">
                <a:solidFill>
                  <a:schemeClr val="dk1"/>
                </a:solidFill>
              </a:rPr>
              <a:t>maximum depth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minimum samples per leaf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class weighting</a:t>
            </a:r>
            <a:r>
              <a:rPr lang="en">
                <a:solidFill>
                  <a:schemeClr val="dk1"/>
                </a:solidFill>
              </a:rPr>
              <a:t>, but </a:t>
            </a:r>
            <a:r>
              <a:rPr b="1" lang="en">
                <a:solidFill>
                  <a:schemeClr val="dk1"/>
                </a:solidFill>
              </a:rPr>
              <a:t>did not manually adjust the prediction threshold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setting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 = 10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min_samples_leaf = 100</a:t>
            </a:r>
            <a:r>
              <a:rPr lang="en">
                <a:solidFill>
                  <a:schemeClr val="dk1"/>
                </a:solidFill>
              </a:rPr>
              <a:t>, we reduced overfitting and forced the tree to make broader, more general decisions rather than memorizing noise in the training data. The use of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class_weight = 'balanced' </a:t>
            </a:r>
            <a:r>
              <a:rPr lang="en">
                <a:solidFill>
                  <a:schemeClr val="dk1"/>
                </a:solidFill>
              </a:rPr>
              <a:t>helped address class imbalance by penalizing misclassification of delayed flights more heavily during training.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0854d268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b0854d268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lang="en">
                <a:solidFill>
                  <a:schemeClr val="dk1"/>
                </a:solidFill>
              </a:rPr>
              <a:t>controlled model</a:t>
            </a:r>
            <a:r>
              <a:rPr lang="en">
                <a:solidFill>
                  <a:schemeClr val="dk1"/>
                </a:solidFill>
              </a:rPr>
              <a:t> means we intentionally adjusted how the model makes its final classification decisions. Instead of simply predicting a flight as delayed when the predicted probability is greater than 50%, we introduced a </a:t>
            </a:r>
            <a:r>
              <a:rPr b="1" lang="en">
                <a:solidFill>
                  <a:schemeClr val="dk1"/>
                </a:solidFill>
              </a:rPr>
              <a:t>custom threshold</a:t>
            </a:r>
            <a:r>
              <a:rPr lang="en">
                <a:solidFill>
                  <a:schemeClr val="dk1"/>
                </a:solidFill>
              </a:rPr>
              <a:t> to better balance performance metrics.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threshold</a:t>
            </a:r>
            <a:r>
              <a:rPr lang="en">
                <a:solidFill>
                  <a:schemeClr val="dk1"/>
                </a:solidFill>
              </a:rPr>
              <a:t> controls how confident the model must be before labeling a flight as delayed. By increasing or decreasing this threshold, we can control the tradeoff between: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Recall</a:t>
            </a:r>
            <a:r>
              <a:rPr lang="en">
                <a:solidFill>
                  <a:schemeClr val="dk1"/>
                </a:solidFill>
              </a:rPr>
              <a:t> (catching as many delayed flights as possible), and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Precision / accuracy</a:t>
            </a:r>
            <a:r>
              <a:rPr lang="en">
                <a:solidFill>
                  <a:schemeClr val="dk1"/>
                </a:solidFill>
              </a:rPr>
              <a:t> (avoiding false delay predictions)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tested thresholds: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0.50 (too aggressive)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0.45 (best option)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0.40 (too conservative)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0854d268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b0854d268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80% of delayed flights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 has the </a:t>
            </a:r>
            <a:r>
              <a:rPr b="1" lang="en">
                <a:solidFill>
                  <a:schemeClr val="dk1"/>
                </a:solidFill>
              </a:rPr>
              <a:t>highest F1 score</a:t>
            </a:r>
            <a:r>
              <a:rPr lang="en">
                <a:solidFill>
                  <a:schemeClr val="dk1"/>
                </a:solidFill>
              </a:rPr>
              <a:t> for the class you care about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Accuracy drop is small and </a:t>
            </a:r>
            <a:r>
              <a:rPr b="1" lang="en">
                <a:solidFill>
                  <a:schemeClr val="dk1"/>
                </a:solidFill>
              </a:rPr>
              <a:t>expected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the </a:t>
            </a:r>
            <a:r>
              <a:rPr b="1" lang="en">
                <a:solidFill>
                  <a:schemeClr val="dk1"/>
                </a:solidFill>
              </a:rPr>
              <a:t>correct choice for an imbalanced classification problem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However it has a .36 recall for on-time arrivals this would be a safe option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tested thresholds: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0.50 (too aggressive)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0.45 (best option)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0.40 (too conservative)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0854d268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0854d268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model we ultimately selected is a </a:t>
            </a:r>
            <a:r>
              <a:rPr b="1" lang="en">
                <a:solidFill>
                  <a:schemeClr val="dk1"/>
                </a:solidFill>
              </a:rPr>
              <a:t>balanced, controlled decision tree with a tuned threshold that intentionally favors delayed flights</a:t>
            </a:r>
            <a:r>
              <a:rPr lang="en">
                <a:solidFill>
                  <a:schemeClr val="dk1"/>
                </a:solidFill>
              </a:rPr>
              <a:t>. This model prioritizes recall for delayed flights while keeping false alarms at an acceptable level.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chose this approach because in the context of flight operations, </a:t>
            </a:r>
            <a:r>
              <a:rPr b="1" lang="en">
                <a:solidFill>
                  <a:schemeClr val="dk1"/>
                </a:solidFill>
              </a:rPr>
              <a:t>missing a delay is more costly than predicting a delay that does not occur</a:t>
            </a:r>
            <a:r>
              <a:rPr lang="en">
                <a:solidFill>
                  <a:schemeClr val="dk1"/>
                </a:solidFill>
              </a:rPr>
              <a:t>. By favoring delayed flights, our final model provides the most realistic and actionable predictions, making it the best overall model.”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0854d268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b0854d268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10 — Conclusions &amp; Takeaways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Findings: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Accuracy alone is insufficient for imbalanced datasets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As we saw in the baseline comparison accuracy was decent but </a:t>
            </a:r>
            <a:r>
              <a:rPr lang="en">
                <a:solidFill>
                  <a:schemeClr val="dk1"/>
                </a:solidFill>
              </a:rPr>
              <a:t>delay recall was low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Class balancing + feature engineering dramatically improves recall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Threshold tuning provides meaningful control over predictions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1c80f8a5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1c80f8a5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0c786ec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b0c786ec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0c786ece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b0c786ece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1cb678a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1cb678a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0c786ece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0c786ece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0c786ece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0c786ece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0c786ece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b0c786ece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0c786ece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b0c786ece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0c786ece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b0c786ece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b0c786ece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b0c786ece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1c80f8a5a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91c80f8a5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1cb678af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1cb678af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1cb678af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1cb678af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1cb678af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1cb678af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1cb678af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1cb678af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1cb678af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1cb678af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1cb678af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1cb678af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4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11" Type="http://schemas.openxmlformats.org/officeDocument/2006/relationships/image" Target="../media/image23.png"/><Relationship Id="rId10" Type="http://schemas.openxmlformats.org/officeDocument/2006/relationships/image" Target="../media/image24.png"/><Relationship Id="rId12" Type="http://schemas.openxmlformats.org/officeDocument/2006/relationships/image" Target="../media/image19.png"/><Relationship Id="rId9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Relationship Id="rId8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/>
              <a:t>Airline Delay Data Analysis </a:t>
            </a:r>
            <a:r>
              <a:rPr lang="en" sz="4180"/>
              <a:t>and Building Machine Learning models</a:t>
            </a:r>
            <a:endParaRPr sz="4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Sherri Son, Ivan Brajkovic, Maya Quinanola, and Natasha Tretter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Statistical Verification</a:t>
            </a:r>
            <a:endParaRPr/>
          </a:p>
        </p:txBody>
      </p:sp>
      <p:pic>
        <p:nvPicPr>
          <p:cNvPr id="154" name="Google Shape;154;p22" title="Screenshot 2025-12-15 at 5.32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9199" cy="14844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282150" y="1124300"/>
            <a:ext cx="857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</a:t>
            </a: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P-value Test and Chi-</a:t>
            </a: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Square</a:t>
            </a: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Test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11700" y="3352675"/>
            <a:ext cx="86799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</a:rPr>
              <a:t>P-Value Testing :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Since the p-value is below 0.05, the associations are statistically significant,suggesting that all examined factors are related to flight delays.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</a:rPr>
              <a:t>Chi-Square Testing :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 Based on the chi-square values, the strength of association decreases in the following order: Airline - Time Period - Flight Length - Day of Week.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7291650" y="2373500"/>
            <a:ext cx="172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10⁻³⁰⁷</a:t>
            </a:r>
            <a:br>
              <a:rPr lang="en"/>
            </a:b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7291650" y="2704675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10⁻²⁵¹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</a:t>
            </a:r>
            <a:r>
              <a:rPr lang="en"/>
              <a:t>classification</a:t>
            </a:r>
            <a:r>
              <a:rPr lang="en"/>
              <a:t> models (kNN, Decision Trees, and Random Forest</a:t>
            </a:r>
            <a:endParaRPr/>
          </a:p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Does the data allow for construction of </a:t>
            </a:r>
            <a:r>
              <a:rPr lang="en" sz="1600"/>
              <a:t>classification</a:t>
            </a:r>
            <a:r>
              <a:rPr lang="en" sz="1600"/>
              <a:t> models?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Can there be any accurate predictions based on this </a:t>
            </a:r>
            <a:r>
              <a:rPr lang="en" sz="1600"/>
              <a:t>slew</a:t>
            </a:r>
            <a:r>
              <a:rPr lang="en" sz="1600"/>
              <a:t> of data?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classification model</a:t>
            </a:r>
            <a:endParaRPr/>
          </a:p>
        </p:txBody>
      </p:sp>
      <p:pic>
        <p:nvPicPr>
          <p:cNvPr id="170" name="Google Shape;170;p24" title="Screenshot 2025-12-15 at 16.42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525" y="2076450"/>
            <a:ext cx="3790950" cy="9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4"/>
          <p:cNvCxnSpPr>
            <a:stCxn id="172" idx="3"/>
          </p:cNvCxnSpPr>
          <p:nvPr/>
        </p:nvCxnSpPr>
        <p:spPr>
          <a:xfrm>
            <a:off x="2021625" y="1826425"/>
            <a:ext cx="694500" cy="46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4"/>
          <p:cNvCxnSpPr>
            <a:stCxn id="174" idx="0"/>
          </p:cNvCxnSpPr>
          <p:nvPr/>
        </p:nvCxnSpPr>
        <p:spPr>
          <a:xfrm rot="10800000">
            <a:off x="5760750" y="2656675"/>
            <a:ext cx="807000" cy="127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4"/>
          <p:cNvCxnSpPr/>
          <p:nvPr/>
        </p:nvCxnSpPr>
        <p:spPr>
          <a:xfrm rot="10800000">
            <a:off x="4340925" y="2933575"/>
            <a:ext cx="373200" cy="957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4"/>
          <p:cNvSpPr txBox="1"/>
          <p:nvPr/>
        </p:nvSpPr>
        <p:spPr>
          <a:xfrm>
            <a:off x="901850" y="1595575"/>
            <a:ext cx="57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28625" y="1041475"/>
            <a:ext cx="1893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Making a kNN it’s own class (easier to run when done </a:t>
            </a:r>
            <a:r>
              <a:rPr lang="en" sz="1800">
                <a:solidFill>
                  <a:schemeClr val="dk1"/>
                </a:solidFill>
              </a:rPr>
              <a:t>multiple</a:t>
            </a:r>
            <a:r>
              <a:rPr lang="en" sz="1800">
                <a:solidFill>
                  <a:schemeClr val="dk1"/>
                </a:solidFill>
              </a:rPr>
              <a:t> times)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1520675" y="4070075"/>
            <a:ext cx="51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2021625" y="4168475"/>
            <a:ext cx="51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3991500" y="3935875"/>
            <a:ext cx="515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This is </a:t>
            </a:r>
            <a:r>
              <a:rPr lang="en" sz="1800">
                <a:solidFill>
                  <a:schemeClr val="dk1"/>
                </a:solidFill>
              </a:rPr>
              <a:t>basically</a:t>
            </a:r>
            <a:r>
              <a:rPr lang="en" sz="1800">
                <a:solidFill>
                  <a:schemeClr val="dk1"/>
                </a:solidFill>
              </a:rPr>
              <a:t> something stored in the kNN class’ memory (k=3 will always be associated with the class KNN)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classification model CON’T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4390300" y="1152475"/>
            <a:ext cx="44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Def fit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Basically what stores the training data for kNN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Def predict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Making </a:t>
            </a:r>
            <a:r>
              <a:rPr lang="en">
                <a:solidFill>
                  <a:schemeClr val="dk1"/>
                </a:solidFill>
              </a:rPr>
              <a:t>predictions</a:t>
            </a:r>
            <a:r>
              <a:rPr lang="en">
                <a:solidFill>
                  <a:schemeClr val="dk1"/>
                </a:solidFill>
              </a:rPr>
              <a:t> for multiple data points at one singular time going through all X </a:t>
            </a:r>
            <a:r>
              <a:rPr lang="en">
                <a:solidFill>
                  <a:schemeClr val="dk1"/>
                </a:solidFill>
              </a:rPr>
              <a:t>values</a:t>
            </a:r>
            <a:r>
              <a:rPr lang="en">
                <a:solidFill>
                  <a:schemeClr val="dk1"/>
                </a:solidFill>
              </a:rPr>
              <a:t> (attributes) in the array in the CSV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Def _predict_single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Using Euclidian distance in order to calculate distance with nearest neighbors (k=3)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k</a:t>
            </a:r>
            <a:r>
              <a:rPr lang="en">
                <a:solidFill>
                  <a:schemeClr val="dk1"/>
                </a:solidFill>
              </a:rPr>
              <a:t>_indices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Takes only the nearest instances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k_labels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What creates the labels for the nearest neighbors calculate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25" title="Screenshot 2025-12-15 at 16.43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50" y="1667147"/>
            <a:ext cx="4118251" cy="238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classification model CON’T 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4769375" y="1152475"/>
            <a:ext cx="406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 and Y being </a:t>
            </a:r>
            <a:r>
              <a:rPr lang="en">
                <a:solidFill>
                  <a:schemeClr val="dk1"/>
                </a:solidFill>
              </a:rPr>
              <a:t>separated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Pd.get_dummies is what converts categorical data into a yes/no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kNN, using a 70/30 split for training data and test data to test efficacy of the program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Scalar just normalizes within the function for knn (best practice to avoid crazy variation)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26" title="Screenshot 2025-12-15 at 16.44.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5425"/>
            <a:ext cx="4457676" cy="1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1: Confusion Matrix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941300" y="1152475"/>
            <a:ext cx="48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annot=True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This is what allows the values to show up in each box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Cmap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Sets colors based on those in the packages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Sns.heatmap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Package that allows for the creation of a confusion matrix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less formatting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27" title="Screenshot 2025-12-15 at 16.48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85399"/>
            <a:ext cx="362958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2: Key Metrics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4636025" y="1152475"/>
            <a:ext cx="419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Precision, recall and F1 are all metrics use to analyze how effective the model is at </a:t>
            </a:r>
            <a:r>
              <a:rPr lang="en" sz="2400">
                <a:solidFill>
                  <a:schemeClr val="dk1"/>
                </a:solidFill>
              </a:rPr>
              <a:t>predicting</a:t>
            </a:r>
            <a:r>
              <a:rPr lang="en" sz="2400">
                <a:solidFill>
                  <a:schemeClr val="dk1"/>
                </a:solidFill>
              </a:rPr>
              <a:t> based on the data given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Bars 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Sets the bar graph to show the scores of the metrics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6" name="Google Shape;206;p28" title="Screenshot 2025-12-15 at 17.54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7500"/>
            <a:ext cx="4636024" cy="223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3"/>
            <a:ext cx="8520599" cy="3506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697700" y="1230900"/>
            <a:ext cx="51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True Negative (TN)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2155775" y="3757000"/>
            <a:ext cx="51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True Positive (TP)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2155775" y="1230900"/>
            <a:ext cx="51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False Positive (FP)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626150" y="3757000"/>
            <a:ext cx="51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False Negative (FN)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311700" y="4472625"/>
            <a:ext cx="51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88038"/>
                </a:solidFill>
              </a:rPr>
              <a:t>*note about data size</a:t>
            </a:r>
            <a:endParaRPr sz="1000"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CON’T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9900FF"/>
                </a:highlight>
              </a:rPr>
              <a:t>Recall</a:t>
            </a:r>
            <a:r>
              <a:rPr lang="en">
                <a:solidFill>
                  <a:schemeClr val="dk1"/>
                </a:solidFill>
              </a:rPr>
              <a:t>: out of the true positive results, how many did the kNN model actually classify as true positive? (70.6%)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5A6BD"/>
                </a:highlight>
              </a:rPr>
              <a:t>Precision</a:t>
            </a:r>
            <a:r>
              <a:rPr lang="en">
                <a:solidFill>
                  <a:schemeClr val="dk1"/>
                </a:solidFill>
              </a:rPr>
              <a:t>: when the model predicts positive, </a:t>
            </a:r>
            <a:r>
              <a:rPr lang="en">
                <a:solidFill>
                  <a:schemeClr val="dk1"/>
                </a:solidFill>
              </a:rPr>
              <a:t>how many times is it actually correct? (62.5%)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00FF"/>
                </a:highlight>
              </a:rPr>
              <a:t>F1 Score</a:t>
            </a:r>
            <a:r>
              <a:rPr lang="en">
                <a:solidFill>
                  <a:schemeClr val="dk1"/>
                </a:solidFill>
              </a:rPr>
              <a:t>: how well it handles false negatives and false positives (combination of recall and precision)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D2E9"/>
                </a:highlight>
              </a:rPr>
              <a:t>Accuracy</a:t>
            </a:r>
            <a:r>
              <a:rPr lang="en">
                <a:solidFill>
                  <a:schemeClr val="dk1"/>
                </a:solidFill>
              </a:rPr>
              <a:t>: out of all </a:t>
            </a:r>
            <a:r>
              <a:rPr lang="en">
                <a:solidFill>
                  <a:schemeClr val="dk1"/>
                </a:solidFill>
              </a:rPr>
              <a:t>points</a:t>
            </a:r>
            <a:r>
              <a:rPr lang="en">
                <a:solidFill>
                  <a:schemeClr val="dk1"/>
                </a:solidFill>
              </a:rPr>
              <a:t>, how many were correctly classified?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Include seasonal variations (holiday’s, natural disasters/</a:t>
            </a:r>
            <a:r>
              <a:rPr lang="en">
                <a:solidFill>
                  <a:schemeClr val="dk1"/>
                </a:solidFill>
              </a:rPr>
              <a:t>occurrences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Include other metrics of flights (size of flight, transfer, etc.)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Include international flights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325" y="1270750"/>
            <a:ext cx="4267201" cy="317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Data </a:t>
            </a: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398725"/>
            <a:ext cx="42603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▶ 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Data Name        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Airlines dataset to predict a delay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 Mono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Originally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designed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to build a prediction model whether a given flight will be delayed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▶  Data Source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https://www.kaggle.com/datasets/jimschacko/airlines-dataset-to-predict-a-delay?resource=download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▶  Data Size &amp; Column Names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Shape : </a:t>
            </a:r>
            <a:r>
              <a:rPr lang="en" sz="850">
                <a:solidFill>
                  <a:srgbClr val="1F1F1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(539383, 9)</a:t>
            </a:r>
            <a:endParaRPr sz="850">
              <a:solidFill>
                <a:srgbClr val="1F1F1F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50"/>
              <a:buFont typeface="Courier New"/>
              <a:buChar char="●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Columns :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ID, </a:t>
            </a:r>
            <a:r>
              <a:rPr lang="en" sz="800">
                <a:solidFill>
                  <a:srgbClr val="1F1F1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Airline, Flight, AirportFrom, AirportTo, DayOfWeek,Time,Length,Delay</a:t>
            </a:r>
            <a:endParaRPr sz="800">
              <a:solidFill>
                <a:srgbClr val="1F1F1F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" name="Google Shape;62;p14" title="Screenshot 2025-12-15 at 2.29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275" y="1827488"/>
            <a:ext cx="4076500" cy="1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871800" y="1398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Overview  </a:t>
            </a:r>
            <a:endParaRPr/>
          </a:p>
        </p:txBody>
      </p:sp>
      <p:pic>
        <p:nvPicPr>
          <p:cNvPr id="64" name="Google Shape;64;p14" title="Screenshot 2025-12-15 at 2.52.3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825" y="3917725"/>
            <a:ext cx="3740476" cy="8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871800" y="35484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Distribution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data up </a:t>
            </a:r>
            <a:endParaRPr/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409450" y="1017725"/>
            <a:ext cx="50637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Dataset split into: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70% training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30% testing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Random state fixed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random_state = 100</a:t>
            </a:r>
            <a:r>
              <a:rPr lang="en" sz="1100">
                <a:solidFill>
                  <a:schemeClr val="dk1"/>
                </a:solidFill>
              </a:rPr>
              <a:t>) 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 data leakage between training and test sets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2" title="Screenshot 2025-12-15 at 9.18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62" y="3273475"/>
            <a:ext cx="8236475" cy="11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445025"/>
            <a:ext cx="384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Baseline</a:t>
            </a:r>
            <a:endParaRPr/>
          </a:p>
        </p:txBody>
      </p:sp>
      <p:sp>
        <p:nvSpPr>
          <p:cNvPr id="243" name="Google Shape;243;p33"/>
          <p:cNvSpPr txBox="1"/>
          <p:nvPr>
            <p:ph idx="1" type="body"/>
          </p:nvPr>
        </p:nvSpPr>
        <p:spPr>
          <a:xfrm>
            <a:off x="311700" y="1152475"/>
            <a:ext cx="31857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DecisionTreeClassifier(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criterion ="entropy",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random_state = 100, </a:t>
            </a:r>
            <a:endParaRPr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max_depth = 3, </a:t>
            </a:r>
            <a:endParaRPr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min_samples_leaf = 5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)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>
                <a:highlight>
                  <a:srgbClr val="B6D7A8"/>
                </a:highlight>
              </a:rPr>
              <a:t>Accuracy = 56.68</a:t>
            </a:r>
            <a:endParaRPr>
              <a:highlight>
                <a:srgbClr val="B6D7A8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>
                <a:highlight>
                  <a:srgbClr val="F4CCCC"/>
                </a:highlight>
              </a:rPr>
              <a:t>Delayed Recall = .16 </a:t>
            </a:r>
            <a:endParaRPr>
              <a:highlight>
                <a:srgbClr val="F4CCCC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>
                <a:highlight>
                  <a:srgbClr val="F4CCCC"/>
                </a:highlight>
              </a:rPr>
              <a:t>F1 Score = .25</a:t>
            </a:r>
            <a:endParaRPr>
              <a:highlight>
                <a:srgbClr val="F4CCCC"/>
              </a:highlight>
            </a:endParaRPr>
          </a:p>
        </p:txBody>
      </p:sp>
      <p:pic>
        <p:nvPicPr>
          <p:cNvPr id="244" name="Google Shape;244;p33" title="Screenshot 2025-12-15 at 9.20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175" y="1152475"/>
            <a:ext cx="5341801" cy="373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Controlled </a:t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clf_entropy = DecisionTreeClassifier(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criterion="entropy",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</a:t>
            </a:r>
            <a:r>
              <a:rPr lang="en">
                <a:solidFill>
                  <a:srgbClr val="FF0000"/>
                </a:solidFill>
              </a:rPr>
              <a:t>random_state=100,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</a:t>
            </a:r>
            <a:r>
              <a:rPr lang="en">
                <a:solidFill>
                  <a:srgbClr val="FF0000"/>
                </a:solidFill>
              </a:rPr>
              <a:t>max_depth=10,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min_samples_leaf=100,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class_weight="balanced"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>
                <a:solidFill>
                  <a:srgbClr val="000000"/>
                </a:solidFill>
                <a:highlight>
                  <a:srgbClr val="B6D7A8"/>
                </a:highlight>
              </a:rPr>
              <a:t>Accuracy = 58.3</a:t>
            </a:r>
            <a:endParaRPr>
              <a:solidFill>
                <a:srgbClr val="000000"/>
              </a:solidFill>
              <a:highlight>
                <a:srgbClr val="FFE599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Delayed Recall = 0.48 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Delayed F1 = .51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4" title="Screenshot 2025-12-15 at 9.21.4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325" y="1375850"/>
            <a:ext cx="4267201" cy="296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threshold</a:t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311700" y="1128275"/>
            <a:ext cx="3026700" cy="16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def prediction(x_test, clf_entropy, threshold=0.45):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y_prob = clf_entropy.predict_proba(x_test)[:, 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y_pred = (y_prob &gt;= threshold).astype(int)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return y_pred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311700" y="2382700"/>
            <a:ext cx="4635300" cy="22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DecisionTreeClassifier(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criterion="entropy",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rgbClr val="FF0000"/>
                </a:solidFill>
              </a:rPr>
              <a:t>random_state=100,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max_depth=5,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min_samples_leaf=10,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B6D7A8"/>
                </a:highlight>
              </a:rPr>
              <a:t>Accuracy = .57</a:t>
            </a:r>
            <a:endParaRPr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B6D7A8"/>
                </a:highlight>
              </a:rPr>
              <a:t>Delay Recall = .66</a:t>
            </a:r>
            <a:endParaRPr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B6D7A8"/>
                </a:highlight>
              </a:rPr>
              <a:t>Delay f1 score = .58</a:t>
            </a:r>
            <a:endParaRPr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5" title="Screenshot 2025-12-15 at 9.23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600" y="1430250"/>
            <a:ext cx="3892200" cy="2815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threshold + balanced</a:t>
            </a:r>
            <a:endParaRPr/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311700" y="1128275"/>
            <a:ext cx="3026700" cy="16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def prediction(x_test, clf_entropy, threshold=0.45):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y_prob = clf_entropy.predict_proba(x_test)[:, 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y_pred = (y_prob &gt;= threshold).astype(int)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return y_pred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311700" y="2382700"/>
            <a:ext cx="4635300" cy="22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DecisionTreeClassifier(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criterion="entropy",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random_state=100,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max_depth=5,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min_samples_leaf=10,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</a:t>
            </a:r>
            <a:r>
              <a:rPr lang="en">
                <a:solidFill>
                  <a:srgbClr val="FF0000"/>
                </a:solidFill>
              </a:rPr>
              <a:t>class_weight = ‘balanced’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B6D7A8"/>
                </a:highlight>
              </a:rPr>
              <a:t>Accuracy = 55</a:t>
            </a:r>
            <a:endParaRPr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93C47D"/>
                </a:highlight>
              </a:rPr>
              <a:t>Delay Recall = .80</a:t>
            </a:r>
            <a:endParaRPr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93C47D"/>
                </a:highlight>
              </a:rPr>
              <a:t>Delay f1 score = .62</a:t>
            </a:r>
            <a:endParaRPr>
              <a:solidFill>
                <a:schemeClr val="dk1"/>
              </a:solidFill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6" title="Screenshot 2025-12-15 at 9.50.4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725" y="1665425"/>
            <a:ext cx="3892199" cy="181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Analyzation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311700" y="1152475"/>
            <a:ext cx="390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Best Overall Model: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Balanced Controlled Decision Tree with threshold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Rejected models: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Baseline → poor delay detection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Controlled w/out threshold </a:t>
            </a:r>
            <a:r>
              <a:rPr lang="en" sz="1100">
                <a:solidFill>
                  <a:schemeClr val="dk1"/>
                </a:solidFill>
              </a:rPr>
              <a:t> → similar but with wins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Threshold .4 &amp; .5 → too many false alarms</a:t>
            </a:r>
            <a:endParaRPr/>
          </a:p>
        </p:txBody>
      </p:sp>
      <p:pic>
        <p:nvPicPr>
          <p:cNvPr id="274" name="Google Shape;274;p37" title="Screenshot 2025-12-15 at 9.50.4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58275"/>
            <a:ext cx="3892199" cy="181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</a:t>
            </a:r>
            <a:endParaRPr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not rely on accuracy alone for </a:t>
            </a:r>
            <a:r>
              <a:rPr lang="en"/>
              <a:t>imbalance</a:t>
            </a:r>
            <a:r>
              <a:rPr lang="en"/>
              <a:t>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 balancing improves recall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Threshold tuning provides </a:t>
            </a:r>
            <a:r>
              <a:rPr lang="en"/>
              <a:t>meaningful</a:t>
            </a:r>
            <a:r>
              <a:rPr lang="en"/>
              <a:t> control over predictions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311700" y="1152475"/>
            <a:ext cx="8520600" cy="3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Random Forests are classification algorithms.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derive from decision trees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assign each observation(s) made to a final category by a majority vote over a set of trees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reduces var{y} by building multiple trees using random subsets of data and random subsets of attributes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tree: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trains on random subset of flights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considers a random subset of features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Random Forest was used to improve predictive reliability and identify which flight characters matter most, but </a:t>
            </a:r>
            <a:r>
              <a:rPr lang="en"/>
              <a:t>does </a:t>
            </a:r>
            <a:r>
              <a:rPr b="1" lang="en"/>
              <a:t>NOT </a:t>
            </a:r>
            <a:r>
              <a:rPr lang="en"/>
              <a:t>test any of the three hypotheses directly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Dataset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Used: Modified_Airlines.csv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each row = one flight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Target Variable: delay_status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0; flight on time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1; flight was delayed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4378375" y="1152475"/>
            <a:ext cx="455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 = pd.read_csv(“Modified_Airlines.csv”)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df [“delay_status”] = df [“departure_delay”].map ({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0: “On-Time”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1: “Delayed”})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df_model[target] = df_model [target].map({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“On-Time”: 0,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“Delayed”: 1})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Known Variables 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day of week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departure time (minutes)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flight </a:t>
            </a:r>
            <a:r>
              <a:rPr lang="en" sz="2500"/>
              <a:t>duration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flight length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time of day </a:t>
            </a:r>
            <a:endParaRPr sz="2500"/>
          </a:p>
        </p:txBody>
      </p:sp>
      <p:sp>
        <p:nvSpPr>
          <p:cNvPr id="300" name="Google Shape;300;p41"/>
          <p:cNvSpPr txBox="1"/>
          <p:nvPr/>
        </p:nvSpPr>
        <p:spPr>
          <a:xfrm>
            <a:off x="4572000" y="1180650"/>
            <a:ext cx="408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features = [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	“DaysOfWeek”,</a:t>
            </a:r>
            <a:endParaRPr sz="2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“departure_minutes”,</a:t>
            </a:r>
            <a:endParaRPr sz="2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“duration_minutes”,</a:t>
            </a:r>
            <a:endParaRPr sz="2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“departure_tp”]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Project Introduction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971375" y="1695200"/>
            <a:ext cx="39249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H1: The airlines and airports considered as the major ones would have more delayed flights than the others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H2: Sunday Evening time would be the highest delay time, since the demands for the flight for Sunday and earlier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flight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delay influences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H3: Longer flight has the biggest delay rate compare to shortest flights due to operational complexity and crew scheduling.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1F1F1F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01150" y="1398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Project Goals  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607200" y="1768025"/>
            <a:ext cx="3872100" cy="24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(1) Find the characteristics of delayed flights and verify the hypotheses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50"/>
              <a:buFont typeface="Courier New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(2) Build effective machine learning models to predict the flight delay (Random Forest, K-means, and Decision Tree) </a:t>
            </a:r>
            <a:endParaRPr sz="1800"/>
          </a:p>
        </p:txBody>
      </p:sp>
      <p:sp>
        <p:nvSpPr>
          <p:cNvPr id="74" name="Google Shape;74;p15"/>
          <p:cNvSpPr txBox="1"/>
          <p:nvPr/>
        </p:nvSpPr>
        <p:spPr>
          <a:xfrm>
            <a:off x="4811125" y="1398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Hypotheses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Data Encoding </a:t>
            </a:r>
            <a:endParaRPr/>
          </a:p>
        </p:txBody>
      </p:sp>
      <p:sp>
        <p:nvSpPr>
          <p:cNvPr id="306" name="Google Shape;306;p42"/>
          <p:cNvSpPr txBox="1"/>
          <p:nvPr>
            <p:ph idx="1" type="body"/>
          </p:nvPr>
        </p:nvSpPr>
        <p:spPr>
          <a:xfrm>
            <a:off x="311700" y="1152475"/>
            <a:ext cx="264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prompts ordering: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categories here represent increasing ranges (time, length, etc.)</a:t>
            </a:r>
            <a:endParaRPr/>
          </a:p>
        </p:txBody>
      </p:sp>
      <p:pic>
        <p:nvPicPr>
          <p:cNvPr id="307" name="Google Shape;307;p42" title="Screenshot 2025-12-15 at 7.17.06 PM.png"/>
          <p:cNvPicPr preferRelativeResize="0"/>
          <p:nvPr/>
        </p:nvPicPr>
        <p:blipFill rotWithShape="1">
          <a:blip r:embed="rId3">
            <a:alphaModFix/>
          </a:blip>
          <a:srcRect b="18876" l="13050" r="43095" t="54477"/>
          <a:stretch/>
        </p:blipFill>
        <p:spPr>
          <a:xfrm>
            <a:off x="3032559" y="1690375"/>
            <a:ext cx="5922826" cy="23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Splitting Data </a:t>
            </a:r>
            <a:endParaRPr/>
          </a:p>
        </p:txBody>
      </p:sp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357600" y="1318150"/>
            <a:ext cx="84288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70% training / 30% testing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fair evaluation of predictive performance on the data </a:t>
            </a:r>
            <a:endParaRPr/>
          </a:p>
        </p:txBody>
      </p:sp>
      <p:pic>
        <p:nvPicPr>
          <p:cNvPr id="314" name="Google Shape;314;p43" title="Screenshot 2025-12-15 at 7.21.32 PM.png"/>
          <p:cNvPicPr preferRelativeResize="0"/>
          <p:nvPr/>
        </p:nvPicPr>
        <p:blipFill rotWithShape="1">
          <a:blip r:embed="rId3">
            <a:alphaModFix/>
          </a:blip>
          <a:srcRect b="53461" l="13987" r="49999" t="39882"/>
          <a:stretch/>
        </p:blipFill>
        <p:spPr>
          <a:xfrm>
            <a:off x="357600" y="2494375"/>
            <a:ext cx="8428948" cy="101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Back to the Baseline: The Decision Tree</a:t>
            </a:r>
            <a:endParaRPr/>
          </a:p>
        </p:txBody>
      </p:sp>
      <p:pic>
        <p:nvPicPr>
          <p:cNvPr id="320" name="Google Shape;320;p44" title="Screenshot 2025-12-15 at 7.24.53 PM.png"/>
          <p:cNvPicPr preferRelativeResize="0"/>
          <p:nvPr/>
        </p:nvPicPr>
        <p:blipFill rotWithShape="1">
          <a:blip r:embed="rId3">
            <a:alphaModFix/>
          </a:blip>
          <a:srcRect b="37114" l="13517" r="47382" t="46245"/>
          <a:stretch/>
        </p:blipFill>
        <p:spPr>
          <a:xfrm>
            <a:off x="941775" y="1566950"/>
            <a:ext cx="7260447" cy="200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</a:t>
            </a:r>
            <a:endParaRPr/>
          </a:p>
        </p:txBody>
      </p:sp>
      <p:pic>
        <p:nvPicPr>
          <p:cNvPr id="326" name="Google Shape;326;p45" title="Screenshot 2025-12-15 at 7.26.09 PM.png"/>
          <p:cNvPicPr preferRelativeResize="0"/>
          <p:nvPr/>
        </p:nvPicPr>
        <p:blipFill rotWithShape="1">
          <a:blip r:embed="rId3">
            <a:alphaModFix/>
          </a:blip>
          <a:srcRect b="32768" l="14205" r="42164" t="56367"/>
          <a:stretch/>
        </p:blipFill>
        <p:spPr>
          <a:xfrm>
            <a:off x="484750" y="3437350"/>
            <a:ext cx="8403098" cy="13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/>
        </p:nvSpPr>
        <p:spPr>
          <a:xfrm>
            <a:off x="484750" y="1142625"/>
            <a:ext cx="74028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rf = RandomForestClassifier(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    n_estimators=100,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    max_depth=None,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    min_samples_leaf=1,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random_state=100)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#aggregates many trees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Prediction </a:t>
            </a:r>
            <a:endParaRPr/>
          </a:p>
        </p:txBody>
      </p:sp>
      <p:pic>
        <p:nvPicPr>
          <p:cNvPr id="333" name="Google Shape;333;p46" title="Screenshot 2025-12-15 at 7.30.20 PM.png"/>
          <p:cNvPicPr preferRelativeResize="0"/>
          <p:nvPr/>
        </p:nvPicPr>
        <p:blipFill rotWithShape="1">
          <a:blip r:embed="rId3">
            <a:alphaModFix/>
          </a:blip>
          <a:srcRect b="37653" l="13689" r="42321" t="44097"/>
          <a:stretch/>
        </p:blipFill>
        <p:spPr>
          <a:xfrm>
            <a:off x="1113725" y="1638575"/>
            <a:ext cx="6916541" cy="18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 txBox="1"/>
          <p:nvPr/>
        </p:nvSpPr>
        <p:spPr>
          <a:xfrm>
            <a:off x="484750" y="1142625"/>
            <a:ext cx="74028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applies a threshold of 0.45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Findings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time-based variables dominate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departure timing matters &gt; the flight 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is a more classified categorical test than a simple decision tree </a:t>
            </a:r>
            <a:endParaRPr/>
          </a:p>
        </p:txBody>
      </p:sp>
      <p:pic>
        <p:nvPicPr>
          <p:cNvPr id="341" name="Google Shape;341;p47" title="Screenshot 2025-12-15 at 7.32.17 PM.png"/>
          <p:cNvPicPr preferRelativeResize="0"/>
          <p:nvPr/>
        </p:nvPicPr>
        <p:blipFill rotWithShape="1">
          <a:blip r:embed="rId3">
            <a:alphaModFix/>
          </a:blip>
          <a:srcRect b="7864" l="14047" r="42664" t="72543"/>
          <a:stretch/>
        </p:blipFill>
        <p:spPr>
          <a:xfrm>
            <a:off x="1242337" y="2608650"/>
            <a:ext cx="6659323" cy="19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print(“Thank you!”)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Data Cleaning 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69450" y="1257300"/>
            <a:ext cx="374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1)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Finding Missing Values and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Duplicate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Values</a:t>
            </a:r>
            <a:endParaRPr b="1"/>
          </a:p>
        </p:txBody>
      </p:sp>
      <p:pic>
        <p:nvPicPr>
          <p:cNvPr id="81" name="Google Shape;81;p16" title="Screenshot 2025-12-15 at 2.59.08 PM.png"/>
          <p:cNvPicPr preferRelativeResize="0"/>
          <p:nvPr/>
        </p:nvPicPr>
        <p:blipFill rotWithShape="1">
          <a:blip r:embed="rId4">
            <a:alphaModFix/>
          </a:blip>
          <a:srcRect b="26297" l="0" r="0" t="0"/>
          <a:stretch/>
        </p:blipFill>
        <p:spPr>
          <a:xfrm>
            <a:off x="359075" y="1744975"/>
            <a:ext cx="5337925" cy="30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686300" y="1257300"/>
            <a:ext cx="43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2)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Drop unnecessary column (ID)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3" name="Google Shape;83;p16" title="Screenshot 2025-12-15 at 3.01.1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4575" y="1821800"/>
            <a:ext cx="1996177" cy="2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 title="Screenshot 2025-12-15 at 3.01.39 PM.png"/>
          <p:cNvPicPr preferRelativeResize="0"/>
          <p:nvPr/>
        </p:nvPicPr>
        <p:blipFill rotWithShape="1">
          <a:blip r:embed="rId6">
            <a:alphaModFix/>
          </a:blip>
          <a:srcRect b="15697" l="0" r="0" t="0"/>
          <a:stretch/>
        </p:blipFill>
        <p:spPr>
          <a:xfrm>
            <a:off x="1758925" y="4005475"/>
            <a:ext cx="2107475" cy="1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 title="Screenshot 2025-12-15 at 3.02.1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6300" y="1744987"/>
            <a:ext cx="2803836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 title="Screenshot 2025-12-15 at 2.59.08 PM.png"/>
          <p:cNvPicPr preferRelativeResize="0"/>
          <p:nvPr/>
        </p:nvPicPr>
        <p:blipFill rotWithShape="1">
          <a:blip r:embed="rId4">
            <a:alphaModFix/>
          </a:blip>
          <a:srcRect b="0" l="0" r="24766" t="71929"/>
          <a:stretch/>
        </p:blipFill>
        <p:spPr>
          <a:xfrm>
            <a:off x="4880400" y="2212701"/>
            <a:ext cx="4127702" cy="1259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770979" y="3636178"/>
            <a:ext cx="271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3)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Renaming Columns</a:t>
            </a:r>
            <a:endParaRPr b="1"/>
          </a:p>
        </p:txBody>
      </p:sp>
      <p:sp>
        <p:nvSpPr>
          <p:cNvPr id="88" name="Google Shape;88;p16"/>
          <p:cNvSpPr txBox="1"/>
          <p:nvPr/>
        </p:nvSpPr>
        <p:spPr>
          <a:xfrm>
            <a:off x="4242325" y="4005475"/>
            <a:ext cx="50931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[Time],[Length],[Delay] </a:t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50">
                <a:solidFill>
                  <a:srgbClr val="FF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[departure_minutes], [duration_minutes], [departure_delay]</a:t>
            </a:r>
            <a:endParaRPr sz="950">
              <a:solidFill>
                <a:srgbClr val="FF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[DayOfWeek] -&gt; </a:t>
            </a:r>
            <a:r>
              <a:rPr lang="en" sz="950">
                <a:solidFill>
                  <a:srgbClr val="FF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[DayName] </a:t>
            </a:r>
            <a:endParaRPr sz="950">
              <a:solidFill>
                <a:srgbClr val="FF00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1: Mon, 2: Tue, 3: Wed -&gt; 7: Sun</a:t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153475" y="2329500"/>
            <a:ext cx="1791300" cy="11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 title="Screenshot 2025-12-15 at 3.30.51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0501" y="1626600"/>
            <a:ext cx="4321801" cy="303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209075" y="3358846"/>
            <a:ext cx="8778900" cy="1649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209075" y="1643175"/>
            <a:ext cx="8778900" cy="15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Data Cleaning 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87600" y="1242025"/>
            <a:ext cx="89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4) Adding Columns from ‘departure_mintues’(Time) and ‘duration_minutes’ (Length)</a:t>
            </a:r>
            <a:endParaRPr b="1"/>
          </a:p>
        </p:txBody>
      </p:sp>
      <p:pic>
        <p:nvPicPr>
          <p:cNvPr id="99" name="Google Shape;99;p17" title="Screenshot 2025-12-15 at 3.32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643187"/>
            <a:ext cx="1315650" cy="15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title="Screenshot 2025-12-15 at 3.33.2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000" y="1643188"/>
            <a:ext cx="1223443" cy="15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title="Screenshot 2025-12-15 at 3.33.3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30" y="3361021"/>
            <a:ext cx="1154595" cy="15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title="Screenshot 2025-12-15 at 3.33.5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500" y="3358848"/>
            <a:ext cx="1154600" cy="160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 title="Screenshot 2025-12-15 at 3.34.2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4457" y="1641025"/>
            <a:ext cx="933439" cy="16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 title="Screenshot 2025-12-15 at 3.34.36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1012" y="3402809"/>
            <a:ext cx="818500" cy="151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4089575" y="2349138"/>
            <a:ext cx="8817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" name="Google Shape;106;p17" title="Screenshot 2025-12-15 at 3.40.37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5664" y="1772137"/>
            <a:ext cx="4647031" cy="4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 title="Screenshot 2025-12-15 at 3.41.31 P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8964" y="2496164"/>
            <a:ext cx="5479112" cy="57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 title="Screenshot 2025-12-15 at 3.42.37 PM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57550" y="3484134"/>
            <a:ext cx="4916951" cy="63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 title="Screenshot 2025-12-15 at 3.43.22 PM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65815" y="4287646"/>
            <a:ext cx="4900424" cy="57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/>
          <p:nvPr/>
        </p:nvCxnSpPr>
        <p:spPr>
          <a:xfrm>
            <a:off x="4089575" y="4160638"/>
            <a:ext cx="8817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Hypotheses Verification Methodology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394850" y="1696975"/>
            <a:ext cx="38721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(1) Aggregation(groupby)</a:t>
            </a:r>
            <a:endParaRPr b="1"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(2) Renaming</a:t>
            </a:r>
            <a:endParaRPr b="1"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82150" y="1124300"/>
            <a:ext cx="416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</a:t>
            </a: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Hypotheses </a:t>
            </a: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Verification</a:t>
            </a: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Step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8" title="Screenshot 2025-12-15 at 5.50.2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00" y="1975172"/>
            <a:ext cx="3899210" cy="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 title="Screenshot 2025-12-15 at 5.50.4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50" y="3398200"/>
            <a:ext cx="4167000" cy="44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854625" y="1696975"/>
            <a:ext cx="4115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(3) Delay Rate Calculation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rgbClr val="222222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(4) Sorted by value, highest to lowest delay rate</a:t>
            </a:r>
            <a:endParaRPr b="1"/>
          </a:p>
        </p:txBody>
      </p:sp>
      <p:pic>
        <p:nvPicPr>
          <p:cNvPr id="121" name="Google Shape;121;p18" title="Screenshot 2025-12-15 at 5.53.0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4925" y="2109975"/>
            <a:ext cx="3967176" cy="6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 title="Screenshot 2025-12-15 at 5.53.23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1927" y="3471819"/>
            <a:ext cx="4113164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 title="Screenshot 2025-12-15 at 5.54.40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850" y="1696975"/>
            <a:ext cx="8095027" cy="28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218250"/>
            <a:ext cx="86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H1: </a:t>
            </a:r>
            <a:r>
              <a:rPr lang="en" sz="2500">
                <a:solidFill>
                  <a:srgbClr val="0E0E0E"/>
                </a:solidFill>
              </a:rPr>
              <a:t>Major airlines and airports experience more flight delays than smaller ones.</a:t>
            </a:r>
            <a:endParaRPr sz="250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9" name="Google Shape;129;p19"/>
          <p:cNvSpPr txBox="1"/>
          <p:nvPr/>
        </p:nvSpPr>
        <p:spPr>
          <a:xfrm>
            <a:off x="401150" y="1157850"/>
            <a:ext cx="85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Answer: YES. However, airline graph shows weaker correlation than the airport graph.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188"/>
            <a:ext cx="4419600" cy="3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679550"/>
            <a:ext cx="4267200" cy="32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218250"/>
            <a:ext cx="86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H2: Sunday evening flights have the highest delay rates due to peak demand and accumulated delays</a:t>
            </a:r>
            <a:br>
              <a:rPr lang="en" sz="2500"/>
            </a:b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7" name="Google Shape;137;p20"/>
          <p:cNvSpPr txBox="1"/>
          <p:nvPr/>
        </p:nvSpPr>
        <p:spPr>
          <a:xfrm>
            <a:off x="401150" y="1157850"/>
            <a:ext cx="85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Answer: NO. Wednesday evening flights have the highest delay rates, not Sunday. 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9550"/>
            <a:ext cx="4267201" cy="33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79550"/>
            <a:ext cx="4419600" cy="33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1494950" y="2043225"/>
            <a:ext cx="733800" cy="15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218250"/>
            <a:ext cx="86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H3: </a:t>
            </a:r>
            <a:r>
              <a:rPr lang="en" sz="2500"/>
              <a:t>Long-haul flights experience higher delay rates than short-haul flights due to operational complexity.</a:t>
            </a:r>
            <a:br>
              <a:rPr lang="en" sz="2500"/>
            </a:b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2500"/>
            </a:b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6" name="Google Shape;146;p21"/>
          <p:cNvSpPr txBox="1"/>
          <p:nvPr/>
        </p:nvSpPr>
        <p:spPr>
          <a:xfrm>
            <a:off x="401150" y="1157850"/>
            <a:ext cx="85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Answer: YES. ‘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Very Long’ and ‘Long’ flights have higher delay rates than Medium and Short flights. 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151075" y="1824775"/>
            <a:ext cx="25914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▶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‘Very Long’ Flights: 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Finding : </a:t>
            </a:r>
            <a:r>
              <a:rPr lang="en" sz="1100">
                <a:solidFill>
                  <a:schemeClr val="dk1"/>
                </a:solidFill>
              </a:rPr>
              <a:t>Delay rates increase with flight length, but very long flights show lower delays than long flights, indicating a non-linear relationship.</a:t>
            </a:r>
            <a:br>
              <a:rPr i="1" lang="en" sz="1100">
                <a:solidFill>
                  <a:schemeClr val="dk1"/>
                </a:solidFill>
              </a:rPr>
            </a:br>
            <a:endParaRPr sz="1050">
              <a:solidFill>
                <a:srgbClr val="0E0E0E"/>
              </a:solidFill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>
                <a:highlight>
                  <a:srgbClr val="FFFFFF"/>
                </a:highlight>
              </a:rPr>
              <a:t>Short: 0–60 min</a:t>
            </a:r>
            <a:endParaRPr sz="10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Medium: 61–180 min</a:t>
            </a:r>
            <a:endParaRPr sz="10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Long: 181–360 min</a:t>
            </a:r>
            <a:endParaRPr sz="105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Very Long: 361–700 min</a:t>
            </a:r>
            <a:endParaRPr b="1" sz="1200">
              <a:highlight>
                <a:srgbClr val="FFFFFF"/>
              </a:highlight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25" y="1679550"/>
            <a:ext cx="5463775" cy="33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